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omorrow" panose="020B0604020202020204" charset="0"/>
      <p:regular r:id="rId13"/>
    </p:embeddedFont>
    <p:embeddedFont>
      <p:font typeface="Tomorrow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01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39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AgriOptima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3426"/>
            <a:ext cx="116394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Smart Farm Resource Optimization &amp; Alert System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50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PL/SQL Capstone Project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686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Student: Rukundo Espoir (ID: 27678)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66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Lecturer: Eric Maniraquha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4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Date: November 17, 2025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22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Institution: Adventist University of Central Africa (AUCA)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4BF120-5C31-272D-CBBE-9CB4CF706474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761" y="442913"/>
            <a:ext cx="699075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AgriOptima: The Future of Farming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761" y="1268492"/>
            <a:ext cx="13502878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AgriOptima empowers farmers with the tools to achieve greater efficiency, sustainability, and profitability.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1" y="1888569"/>
            <a:ext cx="6554986" cy="559711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273" y="1888569"/>
            <a:ext cx="6547366" cy="55971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63761" y="8805982"/>
            <a:ext cx="13502878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Join us in cultivating a smarter, more productive agricultural future.</a:t>
            </a:r>
            <a:endParaRPr lang="en-US" sz="12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B0D33-0EBF-9D8F-0525-AEB9E6BD3D25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759619"/>
            <a:ext cx="7668339" cy="197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Challenge: Inefficient Farm Resource Management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230" y="3052167"/>
            <a:ext cx="3728799" cy="2272189"/>
          </a:xfrm>
          <a:prstGeom prst="roundRect">
            <a:avLst>
              <a:gd name="adj" fmla="val 4829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1370" y="3052167"/>
            <a:ext cx="91440" cy="2272189"/>
          </a:xfrm>
          <a:prstGeom prst="roundRect">
            <a:avLst>
              <a:gd name="adj" fmla="val 34583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6526411" y="3285768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Manual Allocation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6411" y="3741539"/>
            <a:ext cx="31930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Leads to over-application of water, fertilizer, and pesticides, causing waste and increased costs.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770" y="3052167"/>
            <a:ext cx="3728799" cy="2272189"/>
          </a:xfrm>
          <a:prstGeom prst="roundRect">
            <a:avLst>
              <a:gd name="adj" fmla="val 4829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0910" y="3052167"/>
            <a:ext cx="91440" cy="2272189"/>
          </a:xfrm>
          <a:prstGeom prst="roundRect">
            <a:avLst>
              <a:gd name="adj" fmla="val 34583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10465951" y="3285768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Delayed Response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951" y="3741539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Slow reaction to crop stress results in reduced yield and quality.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230" y="5535097"/>
            <a:ext cx="3728799" cy="1934885"/>
          </a:xfrm>
          <a:prstGeom prst="roundRect">
            <a:avLst>
              <a:gd name="adj" fmla="val 567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1370" y="5535097"/>
            <a:ext cx="91440" cy="1934885"/>
          </a:xfrm>
          <a:prstGeom prst="roundRect">
            <a:avLst>
              <a:gd name="adj" fmla="val 34583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6526411" y="5768697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Poor Tracking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6411" y="6224468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Inefficient inventory tracking causes operational downtime and supply chain issues.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98B27D-7485-1011-6E4F-A823AE5FAA53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6650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Impacts of Inefficiency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082766"/>
            <a:ext cx="2994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Reduced Profitability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Wasteful practices directly impact the farm's bottom line.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948696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57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082766"/>
            <a:ext cx="3013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Environmental Harm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Over-application of chemicals damages ecosystems and soil health.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115520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41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249591"/>
            <a:ext cx="3438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Operational Inefficiency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Lack of real-time data and alerts hinders smooth farm operations.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F901A-7DFF-9CE1-73B8-5536CAF238D8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8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3378637"/>
            <a:ext cx="10289500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AgriOptima: System Context &amp; Users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5216" y="4624388"/>
            <a:ext cx="3826193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Where &amp; How It's Used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75216" y="5261015"/>
            <a:ext cx="6269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Context: Small to medium-scale farms, greenhouse operations.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5216" y="6047184"/>
            <a:ext cx="6269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Environment: Integrated with IoT sensors (soil moisture, nutrient levels).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5216" y="6833354"/>
            <a:ext cx="6269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Database: Oracle-based backend with PL/SQL automation engine.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2973" y="4624388"/>
            <a:ext cx="3322320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Target Users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592973" y="5261015"/>
            <a:ext cx="6269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Farmers &amp; Agronomists: For daily decision-making.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92973" y="5692854"/>
            <a:ext cx="62698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Farm Managers: For resource planning &amp; inventory control.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92973" y="6479024"/>
            <a:ext cx="6269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Agricultural Consultants: For analytics &amp; reporting.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82D306-0025-EC02-99AD-7BE0125CE278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Goals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875943" y="183284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67339" y="1636871"/>
            <a:ext cx="237148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 Allocation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Using PL/SQL procedures for efficient resource distribution.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C3C3A"/>
          </a:solidFill>
          <a:ln/>
        </p:spPr>
      </p:sp>
      <p:sp>
        <p:nvSpPr>
          <p:cNvPr id="8" name="Text 6"/>
          <p:cNvSpPr/>
          <p:nvPr/>
        </p:nvSpPr>
        <p:spPr>
          <a:xfrm>
            <a:off x="875943" y="312360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567339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Minimize Waste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Through precision calculations for water, fertilizer, and pesticides.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C3C3A"/>
          </a:solidFill>
          <a:ln/>
        </p:spPr>
      </p:sp>
      <p:sp>
        <p:nvSpPr>
          <p:cNvPr id="12" name="Text 10"/>
          <p:cNvSpPr/>
          <p:nvPr/>
        </p:nvSpPr>
        <p:spPr>
          <a:xfrm>
            <a:off x="875943" y="441436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567339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Alerts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 stock shortages and environmental anomalies.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C3C3A"/>
          </a:solidFill>
          <a:ln/>
        </p:spPr>
      </p:sp>
      <p:sp>
        <p:nvSpPr>
          <p:cNvPr id="16" name="Text 14"/>
          <p:cNvSpPr/>
          <p:nvPr/>
        </p:nvSpPr>
        <p:spPr>
          <a:xfrm>
            <a:off x="875943" y="570511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 Yield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With data-driven insights and predictive models.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C3C3A"/>
          </a:solidFill>
          <a:ln/>
        </p:spPr>
      </p:sp>
      <p:sp>
        <p:nvSpPr>
          <p:cNvPr id="20" name="Text 18"/>
          <p:cNvSpPr/>
          <p:nvPr/>
        </p:nvSpPr>
        <p:spPr>
          <a:xfrm>
            <a:off x="875943" y="69958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Ensure Scalability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For future enhancements and growth.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5990CA-E077-AC06-0FA6-1A296A9B1C93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4179"/>
            <a:ext cx="5770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Expected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30%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273260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3095" y="5959078"/>
            <a:ext cx="38400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Resource Waste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Significant decrease in water, fertilizer, and pesticide usage.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100%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273260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6420" y="5959078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Proactive Management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alerts enable timely responses to critical issues.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690938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100%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138" y="2273260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79913" y="5959078"/>
            <a:ext cx="3954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Decision-Making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44949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Through comprehensive Business Intelligence dashboards.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D832D3-2838-6129-A3EA-AA1FE4402C99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3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3373160"/>
            <a:ext cx="8684776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Intelligence Potential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3787" y="4152305"/>
            <a:ext cx="6903125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How Analytics Enhance Decision-Making</a:t>
            </a:r>
            <a:endParaRPr lang="en-US" sz="2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787" y="4898350"/>
            <a:ext cx="552688" cy="5526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2819" y="5029557"/>
            <a:ext cx="379095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Resource Efficiency Trends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02819" y="5507593"/>
            <a:ext cx="5574149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Track water and fertilizer usage over time for optimization.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3312" y="4898350"/>
            <a:ext cx="552688" cy="5526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82345" y="502955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Yield Forecasting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8282345" y="5507593"/>
            <a:ext cx="557426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Predictive models based on historical sensor data.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787" y="6657142"/>
            <a:ext cx="552688" cy="5526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2819" y="6788348"/>
            <a:ext cx="325397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Alert Frequency &amp; Type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1602819" y="7266384"/>
            <a:ext cx="5574149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Identify recurring issues and address root causes.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3312" y="6657142"/>
            <a:ext cx="552688" cy="5526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282345" y="6788348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Inventory Turnover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8282345" y="7266384"/>
            <a:ext cx="557426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 reorder points for farm supplies.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72F16-1C7D-05AF-AB66-D3565D905FCD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0478"/>
            <a:ext cx="6765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Planned BI Dashboards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69419"/>
            <a:ext cx="7556421" cy="3339703"/>
          </a:xfrm>
          <a:prstGeom prst="roundRect">
            <a:avLst>
              <a:gd name="adj" fmla="val 1019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969419"/>
            <a:ext cx="3778210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3196233"/>
            <a:ext cx="2937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004" y="3686651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Performance Indicator (KPI) cards for resource saved, alerts, and yield.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969419"/>
            <a:ext cx="3778210" cy="2032754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96941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0" name="Text 7"/>
          <p:cNvSpPr/>
          <p:nvPr/>
        </p:nvSpPr>
        <p:spPr>
          <a:xfrm>
            <a:off x="1028521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Audit Dashboard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5214" y="3686651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Monitor security violations and user activity for compliance.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2173"/>
            <a:ext cx="7556421" cy="1306949"/>
          </a:xfrm>
          <a:prstGeom prst="rect">
            <a:avLst/>
          </a:prstGeom>
          <a:solidFill>
            <a:srgbClr val="3C3C3A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0190" y="5002173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5228987"/>
            <a:ext cx="3530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Performance Dashboard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571940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Compare actual resource usage against forecasted plans.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9F9AB3-A21F-33BD-556F-85F24D902A8A}"/>
              </a:ext>
            </a:extLst>
          </p:cNvPr>
          <p:cNvSpPr/>
          <p:nvPr/>
        </p:nvSpPr>
        <p:spPr>
          <a:xfrm>
            <a:off x="12775565" y="7749153"/>
            <a:ext cx="1766807" cy="3719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Decision Support with AgriOptima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When to Reorder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Predictive stock alerts ensure timely replenishment.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Where to Allocate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Priority-based resource distribution for optimal growth.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How to Improve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Historical trend analysis guides continuous optimization.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476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Tomorrow Semi Bold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Arcade Inc</cp:lastModifiedBy>
  <cp:revision>2</cp:revision>
  <dcterms:created xsi:type="dcterms:W3CDTF">2025-12-01T13:11:03Z</dcterms:created>
  <dcterms:modified xsi:type="dcterms:W3CDTF">2025-12-01T13:17:52Z</dcterms:modified>
</cp:coreProperties>
</file>